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notesMasterIdLst>
    <p:notesMasterId r:id="rId17"/>
  </p:notesMasterIdLst>
  <p:handoutMasterIdLst>
    <p:handoutMasterId r:id="rId18"/>
  </p:handout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10" r:id="rId15"/>
    <p:sldId id="328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0" autoAdjust="0"/>
    <p:restoredTop sz="94688" autoAdjust="0"/>
  </p:normalViewPr>
  <p:slideViewPr>
    <p:cSldViewPr snapToGrid="0">
      <p:cViewPr varScale="1">
        <p:scale>
          <a:sx n="84" d="100"/>
          <a:sy n="84" d="100"/>
        </p:scale>
        <p:origin x="-605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-3110" y="-8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E3E7F13-D263-498E-B09C-D4279FCA6ED0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2E112EA-CED3-4C73-B9B8-4BA6454C4B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20BC0C-1BAA-46F7-A119-37A95BB7A26E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13316" name="Rectangle 4"/>
          <p:cNvSpPr>
            <a:spLocks noGrp="1" noRo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F45D121-E526-44DF-A2FA-2C9D0307553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A8111-120E-41FE-A14C-4C201246F509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E624E-7AB4-426F-8CE5-37C76C9FA70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00BFE-C0CB-468F-BA76-F4E343B3D606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380AA-0607-4CFF-8825-1ECCC611B2A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C52A6-51D7-421E-BD72-205895EA5450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922C4-8095-4D43-AF3A-E8E3BACF19E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6FA0C-90A7-4676-88E3-53F5010A9BC0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6F3EF-E3EC-4F0A-B74E-50FA86B7CD2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FC0EB-7D45-4A21-8D16-570898FFE83B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6793C-B568-4DBD-9388-6CC4491883E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AB7BD-5256-4633-AC11-35F0DF05E9E2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814270-0B15-4D4A-AEFA-B6D00923E7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DEA2C-C920-46FD-85BF-608BC6CAB061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9D530-2593-4EBC-9C58-180F02ABA5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51DA4-603F-4732-BB12-D4F106BC6FA5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3CBB7A-F979-4F03-BB6C-B19ECA4B4AC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D5A01-626C-4268-BB6C-77E2B24E2793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842DE-B20B-40CE-87B9-C67A328A9DE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6CD6E-03C1-465E-AB6B-59EA3D07E0AE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78A2A-FFA4-4800-951F-2748D17B60D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8B8AC-9BAE-47F2-978B-06DB928CADE8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4430B-1EFB-4F1E-AFB3-1254B2E04E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22F2116-816B-40DD-AA57-80CBDCDE574C}" type="datetimeFigureOut">
              <a:rPr lang="en-GB"/>
              <a:pPr>
                <a:defRPr/>
              </a:pPr>
              <a:t>23/04/2023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F71A1C6-E0E9-4C66-AEE1-5E959655FB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3.jpe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3.jpe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0.png"/><Relationship Id="rId7" Type="http://schemas.openxmlformats.org/officeDocument/2006/relationships/image" Target="../media/image8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3.jpeg"/><Relationship Id="rId4" Type="http://schemas.openxmlformats.org/officeDocument/2006/relationships/image" Target="../media/image21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nagit777/composite" TargetMode="External"/><Relationship Id="rId7" Type="http://schemas.openxmlformats.org/officeDocument/2006/relationships/image" Target="../media/image3.jpe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" y="-2162175"/>
            <a:ext cx="12179300" cy="913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388" y="-944563"/>
            <a:ext cx="8485187" cy="564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extBox 7"/>
          <p:cNvSpPr txBox="1">
            <a:spLocks noChangeArrowheads="1"/>
          </p:cNvSpPr>
          <p:nvPr/>
        </p:nvSpPr>
        <p:spPr bwMode="auto">
          <a:xfrm>
            <a:off x="846138" y="-109538"/>
            <a:ext cx="10928350" cy="20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6727" tIns="38364" rIns="76727" bIns="38364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 курсу </a:t>
            </a:r>
          </a:p>
          <a:p>
            <a:pPr algn="ctr"/>
            <a:r>
              <a:rPr lang="ru-RU" sz="3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3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Science</a:t>
            </a:r>
            <a:r>
              <a:rPr lang="ru-RU" sz="3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en-US" sz="36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Номер слайда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538" y="6340475"/>
            <a:ext cx="2057400" cy="363538"/>
          </a:xfrm>
        </p:spPr>
        <p:txBody>
          <a:bodyPr/>
          <a:lstStyle/>
          <a:p>
            <a:pPr>
              <a:defRPr/>
            </a:pPr>
            <a:fld id="{E1BACE26-7DBA-48DE-AC1E-E23C848E57A7}" type="slidenum">
              <a:rPr lang="ru-RU"/>
              <a:pPr>
                <a:defRPr/>
              </a:pPr>
              <a:t>1</a:t>
            </a:fld>
            <a:endParaRPr lang="ru-RU"/>
          </a:p>
        </p:txBody>
      </p:sp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1866900" y="2254250"/>
            <a:ext cx="9269413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b="1">
                <a:solidFill>
                  <a:schemeClr val="bg1"/>
                </a:solidFill>
                <a:latin typeface="Times New Roman" pitchFamily="18" charset="0"/>
              </a:rPr>
              <a:t>по теме:</a:t>
            </a:r>
            <a:endParaRPr lang="en-US" sz="2400" b="1">
              <a:solidFill>
                <a:schemeClr val="bg1"/>
              </a:solidFill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ru-RU" sz="2400" b="1">
                <a:solidFill>
                  <a:schemeClr val="bg1"/>
                </a:solidFill>
                <a:latin typeface="Times New Roman" pitchFamily="18" charset="0"/>
              </a:rPr>
              <a:t> Прогнозирование конечных свойств новых материалов </a:t>
            </a:r>
            <a:endParaRPr lang="en-US" sz="2400" b="1">
              <a:solidFill>
                <a:schemeClr val="bg1"/>
              </a:solidFill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ru-RU" sz="2400" b="1">
                <a:solidFill>
                  <a:schemeClr val="bg1"/>
                </a:solidFill>
                <a:latin typeface="Times New Roman" pitchFamily="18" charset="0"/>
              </a:rPr>
              <a:t>(композиционных материалов)</a:t>
            </a:r>
            <a:r>
              <a:rPr lang="ru-RU" sz="2400" b="1">
                <a:latin typeface="Times New Roman" pitchFamily="18" charset="0"/>
              </a:rPr>
              <a:t> </a:t>
            </a:r>
          </a:p>
        </p:txBody>
      </p:sp>
      <p:sp>
        <p:nvSpPr>
          <p:cNvPr id="15366" name="Text Box 9"/>
          <p:cNvSpPr txBox="1">
            <a:spLocks noChangeArrowheads="1"/>
          </p:cNvSpPr>
          <p:nvPr/>
        </p:nvSpPr>
        <p:spPr bwMode="auto">
          <a:xfrm>
            <a:off x="1538288" y="5349875"/>
            <a:ext cx="8166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 b="1">
                <a:solidFill>
                  <a:schemeClr val="bg1"/>
                </a:solidFill>
                <a:latin typeface="Times New Roman" pitchFamily="18" charset="0"/>
              </a:rPr>
              <a:t>Слушатель: Филатова Елена</a:t>
            </a:r>
          </a:p>
        </p:txBody>
      </p:sp>
      <p:pic>
        <p:nvPicPr>
          <p:cNvPr id="15367" name="Picture 10" descr="бауман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93050" y="-1760538"/>
            <a:ext cx="38671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22225" y="0"/>
            <a:ext cx="3692525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24579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11125" y="1550988"/>
            <a:ext cx="3511550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81" name="Рисунок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0463" y="0"/>
            <a:ext cx="2773362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Рисунок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5075" y="4802188"/>
            <a:ext cx="273208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Рисунок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64300" y="22225"/>
            <a:ext cx="27813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Рисунок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42438" y="2389188"/>
            <a:ext cx="27320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Рисунок 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7163" y="2433638"/>
            <a:ext cx="27320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Рисунок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15113" y="4802188"/>
            <a:ext cx="27813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7" name="Рисунок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251950" y="22225"/>
            <a:ext cx="2732088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8" name="Рисунок 2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700463" y="2433638"/>
            <a:ext cx="276066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9" name="Рисунок 3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96413" y="4802188"/>
            <a:ext cx="27320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90" name="TextBox 15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4591" name="Picture 16" descr="бауман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0350" y="5853113"/>
            <a:ext cx="2598738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22225" y="0"/>
            <a:ext cx="3692525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25603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11125" y="1495425"/>
            <a:ext cx="3511550" cy="424497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5" name="Рисунок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9825" y="3175"/>
            <a:ext cx="5410200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3950" y="3189288"/>
            <a:ext cx="71818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Рисунок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5063" y="5562600"/>
            <a:ext cx="72675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Рисунок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620250" y="1851025"/>
            <a:ext cx="247015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11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5610" name="Picture 11" descr="бауман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4950" y="5883275"/>
            <a:ext cx="2617788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0"/>
            <a:ext cx="369252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26627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30175" y="874713"/>
            <a:ext cx="3511550" cy="5700712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26629" name="Рисунок 11"/>
          <p:cNvPicPr>
            <a:picLocks noChangeAspect="1"/>
          </p:cNvPicPr>
          <p:nvPr/>
        </p:nvPicPr>
        <p:blipFill>
          <a:blip r:embed="rId2"/>
          <a:srcRect l="3357" r="737"/>
          <a:stretch>
            <a:fillRect/>
          </a:stretch>
        </p:blipFill>
        <p:spPr bwMode="auto">
          <a:xfrm>
            <a:off x="3717925" y="3724275"/>
            <a:ext cx="5597525" cy="142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Рисунок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7925" y="5045075"/>
            <a:ext cx="5597525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Рисунок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6988" y="2519363"/>
            <a:ext cx="54197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Рисунок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36988" y="49213"/>
            <a:ext cx="5405437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3" name="Рисунок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15450" y="49213"/>
            <a:ext cx="2746375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Рисунок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23400" y="5264150"/>
            <a:ext cx="267493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5" name="Рисунок 2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297988" y="3822700"/>
            <a:ext cx="278130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Рисунок 2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318625" y="2824163"/>
            <a:ext cx="2760663" cy="89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7" name="Рисунок 2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297988" y="2114550"/>
            <a:ext cx="2800350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8" name="TextBox 15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6639" name="Picture 16" descr="бауман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0350" y="6067425"/>
            <a:ext cx="25908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3175"/>
            <a:ext cx="369252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171450" indent="-171450" algn="ctr" fontAlgn="auto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pPr fontAlgn="auto">
              <a:spcAft>
                <a:spcPts val="0"/>
              </a:spcAft>
              <a:defRPr/>
            </a:pPr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27651" name="Объект 2"/>
          <p:cNvSpPr txBox="1">
            <a:spLocks/>
          </p:cNvSpPr>
          <p:nvPr/>
        </p:nvSpPr>
        <p:spPr bwMode="auto">
          <a:xfrm>
            <a:off x="8774113" y="1617663"/>
            <a:ext cx="3417887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None/>
            </a:pPr>
            <a:endParaRPr lang="ru-RU" sz="1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2" name="Объект 2"/>
          <p:cNvSpPr txBox="1">
            <a:spLocks/>
          </p:cNvSpPr>
          <p:nvPr/>
        </p:nvSpPr>
        <p:spPr bwMode="auto">
          <a:xfrm>
            <a:off x="-266700" y="6765925"/>
            <a:ext cx="3417888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653" name="Рисунок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300" y="2636838"/>
            <a:ext cx="5724525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Рисунок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300" y="4714875"/>
            <a:ext cx="5900738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Рисунок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48825" y="4251325"/>
            <a:ext cx="24765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Рисунок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23450" y="38100"/>
            <a:ext cx="2368550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Рисунок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24300" y="52388"/>
            <a:ext cx="5900738" cy="149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8" name="Рисунок 2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017125" y="2308225"/>
            <a:ext cx="1982788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9" name="Рисунок 2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16363" y="1822450"/>
            <a:ext cx="58991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0" name="Рисунок 2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448925" y="3703638"/>
            <a:ext cx="111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1" name="TextBox 16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7662" name="Picture 15" descr="бауман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1938" y="5851525"/>
            <a:ext cx="26162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0"/>
            <a:ext cx="369252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3663" y="603250"/>
            <a:ext cx="3417887" cy="5486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-228600"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ru-RU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Пользовательское приложение</a:t>
            </a:r>
          </a:p>
          <a:p>
            <a:pPr marL="228600" indent="-2286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Flask;</a:t>
            </a:r>
          </a:p>
          <a:p>
            <a:pPr marL="228600" indent="-2286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 запуске приложения, пользователь переходит на: </a:t>
            </a:r>
            <a:r>
              <a:rPr lang="ru-RU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http://127.0.0.1:5000/</a:t>
            </a:r>
            <a:r>
              <a:rPr lang="ru-RU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28600" indent="-2286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 marL="228600" indent="-2286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 выходе пользователь получает результат прогноза для значения параметра «Соотношение «матрица – наполнитель»».</a:t>
            </a:r>
          </a:p>
          <a:p>
            <a:pPr marL="228600" indent="-2286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Приложение успешно работает </a:t>
            </a:r>
          </a:p>
          <a:p>
            <a:pPr marL="228600" indent="-228600"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ru-RU" sz="17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Репозиторий на </a:t>
            </a:r>
            <a:r>
              <a:rPr lang="en-US" sz="17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github.com</a:t>
            </a:r>
          </a:p>
          <a:p>
            <a:pPr marL="228600" indent="-2286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https://github.com/Elenagit777/composite</a:t>
            </a:r>
            <a:endParaRPr lang="ru-RU" sz="1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28600" indent="-2286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endParaRPr lang="ru-RU" sz="1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197350"/>
            <a:ext cx="3419475" cy="7334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8677" name="Рисунок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4075" y="4483100"/>
            <a:ext cx="4868863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Рисунок 7"/>
          <p:cNvPicPr>
            <a:picLocks noChangeAspect="1"/>
          </p:cNvPicPr>
          <p:nvPr/>
        </p:nvPicPr>
        <p:blipFill>
          <a:blip r:embed="rId5"/>
          <a:srcRect b="4863"/>
          <a:stretch>
            <a:fillRect/>
          </a:stretch>
        </p:blipFill>
        <p:spPr bwMode="auto">
          <a:xfrm>
            <a:off x="3786188" y="73025"/>
            <a:ext cx="82867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Box 9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8680" name="Рисунок 6"/>
          <p:cNvPicPr>
            <a:picLocks noChangeAspect="1"/>
          </p:cNvPicPr>
          <p:nvPr/>
        </p:nvPicPr>
        <p:blipFill>
          <a:blip r:embed="rId6"/>
          <a:srcRect l="7654" t="15671" r="69862" b="44006"/>
          <a:stretch>
            <a:fillRect/>
          </a:stretch>
        </p:blipFill>
        <p:spPr bwMode="auto">
          <a:xfrm>
            <a:off x="4086225" y="4197350"/>
            <a:ext cx="247015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10" descr="бауман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1938" y="5940425"/>
            <a:ext cx="25908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Group 6"/>
          <p:cNvGrpSpPr>
            <a:grpSpLocks/>
          </p:cNvGrpSpPr>
          <p:nvPr/>
        </p:nvGrpSpPr>
        <p:grpSpPr bwMode="auto">
          <a:xfrm>
            <a:off x="7938" y="0"/>
            <a:ext cx="3962400" cy="6858000"/>
            <a:chOff x="8229600" y="0"/>
            <a:chExt cx="3962399" cy="6858000"/>
          </a:xfrm>
        </p:grpSpPr>
        <p:pic>
          <p:nvPicPr>
            <p:cNvPr id="2970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229600" y="0"/>
              <a:ext cx="3962399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5" name="Заголовок 1"/>
            <p:cNvSpPr txBox="1">
              <a:spLocks/>
            </p:cNvSpPr>
            <p:nvPr/>
          </p:nvSpPr>
          <p:spPr bwMode="auto">
            <a:xfrm>
              <a:off x="8416925" y="1808163"/>
              <a:ext cx="3587749" cy="2157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90000"/>
                </a:lnSpc>
              </a:pPr>
              <a:r>
                <a:rPr lang="ru-RU" sz="54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Спасибо </a:t>
              </a:r>
            </a:p>
            <a:p>
              <a:pPr algn="ctr">
                <a:lnSpc>
                  <a:spcPct val="90000"/>
                </a:lnSpc>
              </a:pPr>
              <a:r>
                <a:rPr lang="ru-RU" sz="54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за </a:t>
              </a:r>
            </a:p>
            <a:p>
              <a:pPr algn="ctr">
                <a:lnSpc>
                  <a:spcPct val="90000"/>
                </a:lnSpc>
              </a:pPr>
              <a:r>
                <a:rPr lang="ru-RU" sz="54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внимание</a:t>
              </a:r>
            </a:p>
          </p:txBody>
        </p:sp>
      </p:grpSp>
      <p:pic>
        <p:nvPicPr>
          <p:cNvPr id="29698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4463" y="0"/>
            <a:ext cx="8229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/>
            </a:extLst>
          </p:cNvPr>
          <p:cNvSpPr txBox="1"/>
          <p:nvPr/>
        </p:nvSpPr>
        <p:spPr>
          <a:xfrm>
            <a:off x="4344988" y="3524250"/>
            <a:ext cx="6135687" cy="719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540385" algn="ctr"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/>
            </a:extLst>
          </p:cNvPr>
          <p:cNvSpPr txBox="1"/>
          <p:nvPr/>
        </p:nvSpPr>
        <p:spPr>
          <a:xfrm>
            <a:off x="4132263" y="4400550"/>
            <a:ext cx="7789862" cy="2278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444500" algn="just" fontAlgn="auto"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 fontAlgn="auto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 fontAlgn="auto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 fontAlgn="auto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/>
            </a:extLst>
          </p:cNvPr>
          <p:cNvSpPr txBox="1"/>
          <p:nvPr/>
        </p:nvSpPr>
        <p:spPr>
          <a:xfrm>
            <a:off x="4960938" y="-14288"/>
            <a:ext cx="6134100" cy="706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540385" algn="ctr"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/>
            </a:extLst>
          </p:cNvPr>
          <p:cNvSpPr txBox="1"/>
          <p:nvPr/>
        </p:nvSpPr>
        <p:spPr>
          <a:xfrm>
            <a:off x="4157663" y="885825"/>
            <a:ext cx="7789862" cy="2446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444500" algn="just" fontAlgn="auto"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 fontAlgn="auto"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 fontAlgn="auto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стопор возник 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</a:t>
            </a:r>
          </a:p>
          <a:p>
            <a:pPr indent="444500" algn="just" fontAlgn="auto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 (кроме одного графика, так он и не захотел отображаться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29703" name="Picture 10" descr="бауман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4475" y="5510213"/>
            <a:ext cx="2608263" cy="114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Рисунок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0775" y="0"/>
            <a:ext cx="2855913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0" y="0"/>
            <a:ext cx="369093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16388" name="Объект 2"/>
          <p:cNvSpPr txBox="1">
            <a:spLocks/>
          </p:cNvSpPr>
          <p:nvPr/>
        </p:nvSpPr>
        <p:spPr bwMode="auto">
          <a:xfrm>
            <a:off x="80963" y="904875"/>
            <a:ext cx="3417887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Font typeface="Wingdings" pitchFamily="2" charset="2"/>
              <a:buChar char="ü"/>
            </a:pPr>
            <a:r>
              <a:rPr lang="ru-RU" sz="15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Подробный план работы: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Составила подробный план, который помог плодотворно двигаться к цели;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Изучила теоретические основы, методы решения и практические составляющие поставленной задачи;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Некоторые пункты плана повторяла много раз, чтобы добиться результата;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Использовала 9 разных методов регрессий для каждой из моделей;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Приложение успешно работает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None/>
            </a:pPr>
            <a:endParaRPr lang="ru-RU" sz="10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9" name="Объект 2"/>
          <p:cNvSpPr txBox="1">
            <a:spLocks/>
          </p:cNvSpPr>
          <p:nvPr/>
        </p:nvSpPr>
        <p:spPr bwMode="auto">
          <a:xfrm>
            <a:off x="136525" y="4013200"/>
            <a:ext cx="3417888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Font typeface="Wingdings" pitchFamily="2" charset="2"/>
              <a:buChar char="ü"/>
            </a:pPr>
            <a:r>
              <a:rPr lang="ru-RU" sz="15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Графики: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Строила много графиков;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Несколько подобных графиков для одних и тех же переменных;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Старалась делать все графики в одном стиле</a:t>
            </a:r>
          </a:p>
        </p:txBody>
      </p:sp>
      <p:pic>
        <p:nvPicPr>
          <p:cNvPr id="16390" name="Рисунок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6050" y="0"/>
            <a:ext cx="2798763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Рисунок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58313" y="-7938"/>
            <a:ext cx="2833687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Рисунок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00463" y="4197350"/>
            <a:ext cx="2760662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Рисунок 2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05763" y="5014913"/>
            <a:ext cx="4164012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4" name="Рисунок 3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17925" y="5613400"/>
            <a:ext cx="80327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5" name="Рисунок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17925" y="4079875"/>
            <a:ext cx="776288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6" name="Рисунок 3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13225" y="5746750"/>
            <a:ext cx="154305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7" name="Рисунок 1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61000" y="4625975"/>
            <a:ext cx="227488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8" name="Рисунок 2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392863" y="3933825"/>
            <a:ext cx="294322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9" name="Рисунок 2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308850" y="5260975"/>
            <a:ext cx="2462213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0" name="Рисунок 2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864475" y="4148138"/>
            <a:ext cx="3114675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1" name="Рисунок 1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9069388" y="5662613"/>
            <a:ext cx="311467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2" name="Рисунок 3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9940925" y="4210050"/>
            <a:ext cx="1751013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3" name="Рисунок 29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1215688" y="4221163"/>
            <a:ext cx="954087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4" name="Рисунок 4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856413" y="6323013"/>
            <a:ext cx="13906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5" name="Рисунок 43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0636250" y="6143625"/>
            <a:ext cx="15557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6" name="Рисунок 4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186363" y="5370513"/>
            <a:ext cx="6826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07" name="TextBox 12"/>
          <p:cNvSpPr txBox="1">
            <a:spLocks noChangeArrowheads="1"/>
          </p:cNvSpPr>
          <p:nvPr/>
        </p:nvSpPr>
        <p:spPr bwMode="auto">
          <a:xfrm flipH="1">
            <a:off x="1485900" y="6330950"/>
            <a:ext cx="44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16408" name="Picture 25" descr="бауман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254000" y="5926138"/>
            <a:ext cx="2579688" cy="7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4763" y="0"/>
            <a:ext cx="369093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3663" y="1250950"/>
            <a:ext cx="3417887" cy="232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3429000"/>
            <a:ext cx="3419475" cy="2386013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3" name="Рисунок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0463" y="49213"/>
            <a:ext cx="5137150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Рисунок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32700" y="579438"/>
            <a:ext cx="4295775" cy="186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16363" y="3160713"/>
            <a:ext cx="3878262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Рисунок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94625" y="3160713"/>
            <a:ext cx="3971925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TextBox 10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17418" name="Picture 11" descr="бауман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888" y="5945188"/>
            <a:ext cx="269875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9525" y="15875"/>
            <a:ext cx="3692525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18435" name="Объект 2"/>
          <p:cNvSpPr txBox="1">
            <a:spLocks/>
          </p:cNvSpPr>
          <p:nvPr/>
        </p:nvSpPr>
        <p:spPr bwMode="auto">
          <a:xfrm>
            <a:off x="180975" y="1243013"/>
            <a:ext cx="3417888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ru-RU" sz="15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Работа со столбцом "Угол нашивки":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Проверим количество элементов со значением 0 градусов;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Приведём к значениям 0 и 1;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6050" y="3379788"/>
            <a:ext cx="3419475" cy="2700337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18437" name="Рисунок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0313" y="49213"/>
            <a:ext cx="424815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08950" y="581025"/>
            <a:ext cx="3897313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Рисунок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25863" y="3640138"/>
            <a:ext cx="5727700" cy="304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Рисунок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94838" y="3749675"/>
            <a:ext cx="2603500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18442" name="Picture 11" descr="бауман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6035675"/>
            <a:ext cx="2600325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0" y="0"/>
            <a:ext cx="369093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223838" y="1841500"/>
            <a:ext cx="3511550" cy="31750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19460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61" name="Рисунок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3813" y="49213"/>
            <a:ext cx="2784475" cy="272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Рисунок 14"/>
          <p:cNvPicPr>
            <a:picLocks noChangeAspect="1" noChangeArrowheads="1"/>
          </p:cNvPicPr>
          <p:nvPr/>
        </p:nvPicPr>
        <p:blipFill>
          <a:blip r:embed="rId3"/>
          <a:srcRect l="4332" t="13586" r="6979" b="-1369"/>
          <a:stretch>
            <a:fillRect/>
          </a:stretch>
        </p:blipFill>
        <p:spPr bwMode="auto">
          <a:xfrm>
            <a:off x="6873875" y="0"/>
            <a:ext cx="3068638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Рисунок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11600" y="4289425"/>
            <a:ext cx="2627313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Рисунок 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8288" y="4289425"/>
            <a:ext cx="2524125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Рисунок 20"/>
          <p:cNvPicPr>
            <a:picLocks noChangeAspect="1" noChangeArrowheads="1"/>
          </p:cNvPicPr>
          <p:nvPr/>
        </p:nvPicPr>
        <p:blipFill>
          <a:blip r:embed="rId6"/>
          <a:srcRect l="5054" t="1060" r="14801"/>
          <a:stretch>
            <a:fillRect/>
          </a:stretch>
        </p:blipFill>
        <p:spPr bwMode="auto">
          <a:xfrm>
            <a:off x="9274175" y="4416425"/>
            <a:ext cx="2755900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Рисунок 2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198100" y="49213"/>
            <a:ext cx="841375" cy="280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Рисунок 2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058525" y="49213"/>
            <a:ext cx="97155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8" name="Рисунок 2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99238" y="2178050"/>
            <a:ext cx="2566987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9" name="Рисунок 26"/>
          <p:cNvPicPr>
            <a:picLocks noChangeAspect="1" noChangeArrowheads="1"/>
          </p:cNvPicPr>
          <p:nvPr/>
        </p:nvPicPr>
        <p:blipFill>
          <a:blip r:embed="rId10"/>
          <a:srcRect l="8302" t="25887" r="7339" b="20413"/>
          <a:stretch>
            <a:fillRect/>
          </a:stretch>
        </p:blipFill>
        <p:spPr bwMode="auto">
          <a:xfrm>
            <a:off x="3829050" y="2925763"/>
            <a:ext cx="28146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0" name="Рисунок 27"/>
          <p:cNvPicPr>
            <a:picLocks noChangeAspect="1" noChangeArrowheads="1"/>
          </p:cNvPicPr>
          <p:nvPr/>
        </p:nvPicPr>
        <p:blipFill>
          <a:blip r:embed="rId11"/>
          <a:srcRect l="3130" t="38937" r="4582" b="36031"/>
          <a:stretch>
            <a:fillRect/>
          </a:stretch>
        </p:blipFill>
        <p:spPr bwMode="auto">
          <a:xfrm>
            <a:off x="9255125" y="2822575"/>
            <a:ext cx="2755900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1" name="TextBox 18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19472" name="Picture 17" descr="бауман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44475" y="5843588"/>
            <a:ext cx="2608263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0" y="12700"/>
            <a:ext cx="3692525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3663" y="1392238"/>
            <a:ext cx="3511550" cy="407352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4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5" name="Рисунок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7450" y="49213"/>
            <a:ext cx="4240213" cy="390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Рисунок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8" y="3949700"/>
            <a:ext cx="35782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Рисунок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18525" y="2619375"/>
            <a:ext cx="3579813" cy="223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Рисунок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6775" y="4883150"/>
            <a:ext cx="2633663" cy="181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Рисунок 2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8788" y="71438"/>
            <a:ext cx="4019550" cy="25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Рисунок 3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710738" y="4883150"/>
            <a:ext cx="2274887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1" name="TextBox 13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0492" name="Picture 13" descr="бауман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1938" y="5872163"/>
            <a:ext cx="25717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11113"/>
            <a:ext cx="369252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21507" name="Объект 2"/>
          <p:cNvSpPr txBox="1">
            <a:spLocks/>
          </p:cNvSpPr>
          <p:nvPr/>
        </p:nvSpPr>
        <p:spPr bwMode="auto">
          <a:xfrm>
            <a:off x="182563" y="3910013"/>
            <a:ext cx="2946400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ru-RU" sz="15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Стандартизация данных: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Стандартизируем данные с помощью 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StandardScaler()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Проверим результат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StandardScaler()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Построим графики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StandardScaler()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endParaRPr lang="ru-RU" sz="13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8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9" name="Рисунок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9675" y="49213"/>
            <a:ext cx="3529013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13625" y="88900"/>
            <a:ext cx="4633913" cy="322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Рисунок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48088" y="1901825"/>
            <a:ext cx="3529012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Рисунок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16938" y="3695700"/>
            <a:ext cx="3529012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Рисунок 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36988" y="3709988"/>
            <a:ext cx="3440112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4" name="Объект 2"/>
          <p:cNvSpPr txBox="1">
            <a:spLocks/>
          </p:cNvSpPr>
          <p:nvPr/>
        </p:nvSpPr>
        <p:spPr bwMode="auto">
          <a:xfrm>
            <a:off x="144463" y="609600"/>
            <a:ext cx="3511550" cy="350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ru-RU" sz="15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Нормализация данных: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Нормализуем данные MinMaxScaler();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Построим график плотности ядра;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Проверим результат MinMaxScaler();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Построим графики MinMaxScaler();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Нормализуем данные с помощью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Normalizer()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Проверим результат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Normalizer()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Построим графики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Normalizer()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pic>
        <p:nvPicPr>
          <p:cNvPr id="21515" name="Рисунок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3313" y="5430838"/>
            <a:ext cx="6037262" cy="134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6" name="TextBox 14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1517" name="Picture 14" descr="бауман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2888" y="5873750"/>
            <a:ext cx="262572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-49213"/>
            <a:ext cx="3692526" cy="685800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22531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3663" y="1528763"/>
            <a:ext cx="3511550" cy="370205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22533" name="Рисунок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5075" y="-19050"/>
            <a:ext cx="40386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Рисунок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8725" y="2657475"/>
            <a:ext cx="58483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Рисунок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66100" y="-19050"/>
            <a:ext cx="395287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Рисунок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615488" y="4797425"/>
            <a:ext cx="25050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Рисунок 2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32950" y="3379788"/>
            <a:ext cx="2486025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8" name="TextBox 11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2539" name="Picture 12" descr="бауман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4475" y="5861050"/>
            <a:ext cx="2608263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-49213"/>
            <a:ext cx="3692526" cy="685800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3555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3663" y="1528763"/>
            <a:ext cx="3511550" cy="4268787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7" name="Рисунок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0" y="114300"/>
            <a:ext cx="8339138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Рисунок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8725" y="4000500"/>
            <a:ext cx="48831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Рисунок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7763" y="4273550"/>
            <a:ext cx="4548187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Рисунок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97763" y="5299075"/>
            <a:ext cx="4600575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1" name="TextBox 11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3562" name="Picture 11" descr="бауман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1938" y="5873750"/>
            <a:ext cx="257175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933</TotalTime>
  <Words>856</Words>
  <Application>Microsoft Office PowerPoint</Application>
  <PresentationFormat>Произвольный</PresentationFormat>
  <Paragraphs>156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Шаблон оформления</vt:lpstr>
      </vt:variant>
      <vt:variant>
        <vt:i4>12</vt:i4>
      </vt:variant>
      <vt:variant>
        <vt:lpstr>Заголовки слайдов</vt:lpstr>
      </vt:variant>
      <vt:variant>
        <vt:i4>15</vt:i4>
      </vt:variant>
    </vt:vector>
  </HeadingPairs>
  <TitlesOfParts>
    <vt:vector size="32" baseType="lpstr">
      <vt:lpstr>Arial</vt:lpstr>
      <vt:lpstr>Calibri Light</vt:lpstr>
      <vt:lpstr>Calibri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Home_pc</cp:lastModifiedBy>
  <cp:revision>75</cp:revision>
  <dcterms:created xsi:type="dcterms:W3CDTF">2022-06-12T16:10:37Z</dcterms:created>
  <dcterms:modified xsi:type="dcterms:W3CDTF">2023-04-23T17:01:52Z</dcterms:modified>
</cp:coreProperties>
</file>